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36"/>
  </p:handoutMasterIdLst>
  <p:sldIdLst>
    <p:sldId id="256" r:id="rId2"/>
    <p:sldId id="274" r:id="rId3"/>
    <p:sldId id="276" r:id="rId4"/>
    <p:sldId id="278" r:id="rId5"/>
    <p:sldId id="280" r:id="rId6"/>
    <p:sldId id="282" r:id="rId7"/>
    <p:sldId id="284" r:id="rId8"/>
    <p:sldId id="286" r:id="rId9"/>
    <p:sldId id="288" r:id="rId10"/>
    <p:sldId id="290" r:id="rId11"/>
    <p:sldId id="292" r:id="rId12"/>
    <p:sldId id="257" r:id="rId13"/>
    <p:sldId id="293" r:id="rId14"/>
    <p:sldId id="295" r:id="rId15"/>
    <p:sldId id="297" r:id="rId16"/>
    <p:sldId id="299" r:id="rId17"/>
    <p:sldId id="301" r:id="rId18"/>
    <p:sldId id="303" r:id="rId19"/>
    <p:sldId id="305" r:id="rId20"/>
    <p:sldId id="307" r:id="rId21"/>
    <p:sldId id="309" r:id="rId22"/>
    <p:sldId id="258" r:id="rId23"/>
    <p:sldId id="259" r:id="rId24"/>
    <p:sldId id="260" r:id="rId25"/>
    <p:sldId id="264" r:id="rId26"/>
    <p:sldId id="268" r:id="rId27"/>
    <p:sldId id="269" r:id="rId28"/>
    <p:sldId id="270" r:id="rId29"/>
    <p:sldId id="271" r:id="rId30"/>
    <p:sldId id="261" r:id="rId31"/>
    <p:sldId id="263" r:id="rId32"/>
    <p:sldId id="265" r:id="rId33"/>
    <p:sldId id="266" r:id="rId34"/>
    <p:sldId id="267" r:id="rId35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096906C-09FD-477C-833A-D6A0DCD3929E}" type="datetimeFigureOut">
              <a:rPr lang="en-US"/>
              <a:pPr>
                <a:defRPr/>
              </a:pPr>
              <a:t>12/13/2012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F945A48-F01E-4803-B6BF-98ACF36D0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27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5B667-A580-4D38-B0C3-335AC835B41A}" type="datetimeFigureOut">
              <a:rPr lang="en-US"/>
              <a:pPr>
                <a:defRPr/>
              </a:pPr>
              <a:t>12/13/2012</a:t>
            </a:fld>
            <a:endParaRPr lang="en-US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DFE2B6C-2499-4C0D-B798-5EDE450CD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17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CC50F-73AD-4CF9-A8E3-F9FC33B100D6}" type="datetimeFigureOut">
              <a:rPr lang="en-US"/>
              <a:pPr>
                <a:defRPr/>
              </a:pPr>
              <a:t>12/13/2012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35E07-0ECD-4190-9E37-C39C50ED1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09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5F909-74FD-413F-B6CA-555A59730FB5}" type="datetimeFigureOut">
              <a:rPr lang="en-US"/>
              <a:pPr>
                <a:defRPr/>
              </a:pPr>
              <a:t>12/13/2012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C50F7-7529-4A2B-9A6D-164A10437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58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6949-261B-4457-9D8D-830889E4242E}" type="datetimeFigureOut">
              <a:rPr lang="en-US"/>
              <a:pPr>
                <a:defRPr/>
              </a:pPr>
              <a:t>12/13/2012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55B9C-91F8-4FDD-8416-A8E3BBC26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6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8FBCD-8341-4056-8F2B-002B3CFC6EFD}" type="datetimeFigureOut">
              <a:rPr lang="en-US"/>
              <a:pPr>
                <a:defRPr/>
              </a:pPr>
              <a:t>12/13/2012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EE016-CF79-4C49-B2AB-C252E1075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22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D2760-82E9-4854-8028-0C7934A8291A}" type="datetimeFigureOut">
              <a:rPr lang="en-US"/>
              <a:pPr>
                <a:defRPr/>
              </a:pPr>
              <a:t>12/13/2012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04AAD-BAD4-463F-9FE4-8ACF588A0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7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8F3E4D9-EB5B-4596-A1AC-7B2979FA2211}" type="datetimeFigureOut">
              <a:rPr lang="en-US"/>
              <a:pPr>
                <a:defRPr/>
              </a:pPr>
              <a:t>12/13/2012</a:t>
            </a:fld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2F013A9-9A16-49ED-8795-41B2DE042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98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FA68D-4983-4ABD-9A06-DF942B09DC3F}" type="datetimeFigureOut">
              <a:rPr lang="en-US"/>
              <a:pPr>
                <a:defRPr/>
              </a:pPr>
              <a:t>12/13/2012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19C27-0950-4CD1-81E4-62E248E13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93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A74F9-91CF-4EC1-8453-254E0CEB8255}" type="datetimeFigureOut">
              <a:rPr lang="en-US"/>
              <a:pPr>
                <a:defRPr/>
              </a:pPr>
              <a:t>12/13/2012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BB6D7-0852-4C9D-A6D5-C8174BC11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27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6DB3D-19F2-43B3-BA1D-679216CBB0CC}" type="datetimeFigureOut">
              <a:rPr lang="en-US"/>
              <a:pPr>
                <a:defRPr/>
              </a:pPr>
              <a:t>12/13/2012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20E50-57C3-4FC0-B401-C0B1EDC5E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73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74598-7F73-4EF0-A0FE-200B0DA8D156}" type="datetimeFigureOut">
              <a:rPr lang="en-US"/>
              <a:pPr>
                <a:defRPr/>
              </a:pPr>
              <a:t>12/13/2012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34D09-0C0D-458C-AED1-3392AEDCD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14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00986CC8-9C5C-426A-912A-38FD40EE667D}" type="datetimeFigureOut">
              <a:rPr lang="en-US"/>
              <a:pPr>
                <a:defRPr/>
              </a:pPr>
              <a:t>12/13/2012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4B438B91-A348-42A4-B6CF-8D2843F38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1" r:id="rId2"/>
    <p:sldLayoutId id="2147483742" r:id="rId3"/>
    <p:sldLayoutId id="2147483743" r:id="rId4"/>
    <p:sldLayoutId id="2147483750" r:id="rId5"/>
    <p:sldLayoutId id="2147483751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owl.english.purdue.edu/owl/resource/545/01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/>
          <a:lstStyle/>
          <a:p>
            <a:pPr eaLnBrk="1" hangingPunct="1"/>
            <a:r>
              <a:rPr lang="en-US" smtClean="0"/>
              <a:t>The Research Paper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457200" y="3900488"/>
            <a:ext cx="4953000" cy="1752600"/>
          </a:xfrm>
        </p:spPr>
        <p:txBody>
          <a:bodyPr/>
          <a:lstStyle/>
          <a:p>
            <a:pPr marL="63500" eaLnBrk="1" hangingPunct="1"/>
            <a:r>
              <a:rPr lang="en-US" smtClean="0"/>
              <a:t>A Hands-On Approach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04850"/>
            <a:ext cx="8382000" cy="23431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Argumentative research paper: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5507038"/>
          </a:xfrm>
        </p:spPr>
        <p:txBody>
          <a:bodyPr/>
          <a:lstStyle/>
          <a:p>
            <a:r>
              <a:rPr lang="en-US" smtClean="0"/>
              <a:t>The argumentative research paper consists of an introduction in which the writer clearly introduces the topic and informs his audience exactly which stance he intends to take; this stance is often identified as the </a:t>
            </a:r>
            <a:r>
              <a:rPr lang="en-US" b="1" smtClean="0">
                <a:hlinkClick r:id="rId2"/>
              </a:rPr>
              <a:t>thesis statement</a:t>
            </a:r>
            <a:r>
              <a:rPr lang="en-US" smtClean="0"/>
              <a:t>. 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An important goal of the argumentative research paper is persuasion, which means the topic chosen should be debatable or controversial.</a:t>
            </a:r>
          </a:p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295400"/>
          </a:xfrm>
        </p:spPr>
        <p:txBody>
          <a:bodyPr/>
          <a:lstStyle/>
          <a:p>
            <a:r>
              <a:rPr lang="en-US" smtClean="0"/>
              <a:t>Analytical Research Paper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7438"/>
          </a:xfrm>
        </p:spPr>
        <p:txBody>
          <a:bodyPr/>
          <a:lstStyle/>
          <a:p>
            <a:pPr>
              <a:buFont typeface="Georgia" pitchFamily="18" charset="0"/>
              <a:buNone/>
            </a:pPr>
            <a:endParaRPr lang="en-US" smtClean="0"/>
          </a:p>
          <a:p>
            <a:r>
              <a:rPr lang="en-US" smtClean="0"/>
              <a:t>The analytical research paper often begins with the student asking a question (a.k.a. a research question) on which he has taken no stance. Such a paper is often an exercise in exploration and evaluation. </a:t>
            </a:r>
          </a:p>
          <a:p>
            <a:endParaRPr lang="en-US" smtClean="0"/>
          </a:p>
        </p:txBody>
      </p:sp>
      <p:pic>
        <p:nvPicPr>
          <p:cNvPr id="15364" name="Picture 2" descr="C:\Documents and Settings\User\Local Settings\Temporary Internet Files\Content.IE5\MLN2O6NY\MCj0434411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14800"/>
            <a:ext cx="2540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Organizational Patterns in Research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Chronological (time sequence)</a:t>
            </a:r>
          </a:p>
          <a:p>
            <a:pPr eaLnBrk="1" hangingPunct="1"/>
            <a:r>
              <a:rPr lang="en-US" smtClean="0"/>
              <a:t>Comparison/contrast (similarities/differences)</a:t>
            </a:r>
          </a:p>
          <a:p>
            <a:pPr eaLnBrk="1" hangingPunct="1"/>
            <a:r>
              <a:rPr lang="en-US" smtClean="0"/>
              <a:t>Topical (smaller units comprising the whole)</a:t>
            </a:r>
          </a:p>
          <a:p>
            <a:pPr eaLnBrk="1" hangingPunct="1"/>
            <a:r>
              <a:rPr lang="en-US" smtClean="0"/>
              <a:t>Problem-solution (problem addressed; potential solutions analyzed)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504950"/>
          </a:xfrm>
        </p:spPr>
        <p:txBody>
          <a:bodyPr/>
          <a:lstStyle/>
          <a:p>
            <a:r>
              <a:rPr lang="en-US" b="1" i="1" smtClean="0"/>
              <a:t>Choosing a Topic</a:t>
            </a:r>
            <a:br>
              <a:rPr lang="en-US" b="1" i="1" smtClean="0"/>
            </a:b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 fontScale="92500"/>
          </a:bodyPr>
          <a:lstStyle/>
          <a:p>
            <a:pPr>
              <a:buFont typeface="Georgia" pitchFamily="18" charset="0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dirty="0"/>
              <a:t>first step of any research paper is for the student to understand the assignment. If this is not done, the student will often travel down many dead-end roads, wasting a great deal of time along the way. </a:t>
            </a:r>
            <a:endParaRPr lang="en-US" dirty="0" smtClean="0"/>
          </a:p>
          <a:p>
            <a:pPr>
              <a:buFont typeface="Georgia" pitchFamily="18" charset="0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Do </a:t>
            </a:r>
            <a:r>
              <a:rPr lang="en-US" dirty="0"/>
              <a:t>not hesitate to approach the instructor with questions if there is any confusion. A clear understanding of the assignment will allow the student to focus on other aspects of the process, such as choosing a topic and identifying one's audience.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algn="ctr">
              <a:buFont typeface="Georgia" pitchFamily="18" charset="0"/>
              <a:buNone/>
            </a:pPr>
            <a:r>
              <a:rPr lang="en-US" b="1" smtClean="0"/>
              <a:t>Topics… </a:t>
            </a:r>
          </a:p>
          <a:p>
            <a:pPr>
              <a:buFont typeface="Georgia" pitchFamily="18" charset="0"/>
              <a:buNone/>
            </a:pPr>
            <a:r>
              <a:rPr lang="en-US" smtClean="0"/>
              <a:t>    A student will often encounter one of two situations when it comes to choosing a topic for a research paper. </a:t>
            </a:r>
          </a:p>
          <a:p>
            <a:pPr>
              <a:buFont typeface="Georgia" pitchFamily="18" charset="0"/>
              <a:buNone/>
            </a:pPr>
            <a:endParaRPr lang="en-US" smtClean="0"/>
          </a:p>
          <a:p>
            <a:r>
              <a:rPr lang="en-US" smtClean="0"/>
              <a:t>list of topics </a:t>
            </a:r>
          </a:p>
          <a:p>
            <a:r>
              <a:rPr lang="en-US" smtClean="0"/>
              <a:t>choice of topic left up to the student</a:t>
            </a:r>
          </a:p>
          <a:p>
            <a:endParaRPr lang="en-US" smtClean="0"/>
          </a:p>
        </p:txBody>
      </p:sp>
      <p:pic>
        <p:nvPicPr>
          <p:cNvPr id="18436" name="Picture 2" descr="C:\Documents and Settings\User\Local Settings\Temporary Internet Files\Content.IE5\CD58LIQ8\MCj0237319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962400"/>
            <a:ext cx="3276600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295400"/>
          </a:xfrm>
        </p:spPr>
        <p:txBody>
          <a:bodyPr/>
          <a:lstStyle/>
          <a:p>
            <a:r>
              <a:rPr lang="en-US" smtClean="0"/>
              <a:t>Brainstorming/Prewriting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287838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en-US" b="1" dirty="0" smtClean="0"/>
          </a:p>
          <a:p>
            <a:pPr>
              <a:defRPr/>
            </a:pPr>
            <a:r>
              <a:rPr lang="en-US" b="1" dirty="0" smtClean="0"/>
              <a:t>Brainstorming</a:t>
            </a:r>
            <a:r>
              <a:rPr lang="en-US" dirty="0" smtClean="0"/>
              <a:t> is often a successful way to get some of these ideas down on paper.</a:t>
            </a:r>
          </a:p>
          <a:p>
            <a:pPr>
              <a:buFont typeface="Georgia" pitchFamily="18" charset="0"/>
              <a:buNone/>
              <a:defRPr/>
            </a:pP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Seeing one's ideas in writing is often an impetus for the writing process. </a:t>
            </a:r>
          </a:p>
          <a:p>
            <a:pPr>
              <a:buFont typeface="Georgia" pitchFamily="18" charset="0"/>
              <a:buNone/>
              <a:defRPr/>
            </a:pPr>
            <a:r>
              <a:rPr lang="en-US" dirty="0" smtClean="0"/>
              <a:t> </a:t>
            </a:r>
          </a:p>
          <a:p>
            <a:pPr>
              <a:defRPr/>
            </a:pPr>
            <a:r>
              <a:rPr lang="en-US" dirty="0" smtClean="0"/>
              <a:t>Though brainstorming is particularly effective when a topic has been chosen, it can also benefit the student who is unable to narrow a topic. 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9460" name="Picture 2" descr="C:\Documents and Settings\User\Local Settings\Temporary Internet Files\Content.IE5\ZXRO5JE5\MCj0429827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90600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3" descr="C:\Documents and Settings\User\Local Settings\Temporary Internet Files\Content.IE5\YH1B6YVM\MCj0299691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"/>
            <a:ext cx="26543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smtClean="0"/>
              <a:t>It is also important for the student to keep in mind that an initial topic may not be the exact topic about which he ends up writing. </a:t>
            </a:r>
          </a:p>
          <a:p>
            <a:endParaRPr lang="en-US" smtClean="0"/>
          </a:p>
          <a:p>
            <a:r>
              <a:rPr lang="en-US" smtClean="0"/>
              <a:t>Research topics are often fluid, and dictated more by the student's ongoing research than by the original chosen topic. </a:t>
            </a:r>
          </a:p>
          <a:p>
            <a:endParaRPr lang="en-US" smtClean="0"/>
          </a:p>
          <a:p>
            <a:r>
              <a:rPr lang="en-US" smtClean="0"/>
              <a:t>Such fluidity is common in research, and should be embraced as one of its many </a:t>
            </a:r>
          </a:p>
          <a:p>
            <a:pPr>
              <a:buFont typeface="Georgia" pitchFamily="18" charset="0"/>
              <a:buNone/>
            </a:pPr>
            <a:r>
              <a:rPr lang="en-US" smtClean="0"/>
              <a:t>   characteristics.</a:t>
            </a:r>
          </a:p>
          <a:p>
            <a:endParaRPr lang="en-US" smtClean="0"/>
          </a:p>
        </p:txBody>
      </p:sp>
      <p:pic>
        <p:nvPicPr>
          <p:cNvPr id="20484" name="Picture 3" descr="C:\Documents and Settings\User\Local Settings\Temporary Internet Files\Content.IE5\YH1B6YVM\MCj0234134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00600"/>
            <a:ext cx="1981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/>
              <a:t>Identifying an Audience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7356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The concept of audience can be very confusing for novice researchers. </a:t>
            </a:r>
            <a:endParaRPr lang="en-US" dirty="0" smtClean="0"/>
          </a:p>
          <a:p>
            <a:pPr>
              <a:buFont typeface="Georgia" pitchFamily="18" charset="0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/>
              <a:t>Should the student's audience be the instructor only, or should the paper attempt to reach a larger academic crowd? 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These </a:t>
            </a:r>
            <a:r>
              <a:rPr lang="en-US" dirty="0"/>
              <a:t>are two extremes on the pendulum-course that is audience; the former is too narrow of an audience, while the latter is too broad. Therefore, it is important to address an audience that falls somewhere in between.</a:t>
            </a:r>
            <a:endParaRPr lang="en-US" dirty="0" smtClean="0"/>
          </a:p>
          <a:p>
            <a:pPr>
              <a:buFont typeface="Georgia" pitchFamily="18" charset="0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Try to imagine an audience that would be interested in and benefit from your research.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For example: if a student is writing a twelve page research paper about ethanol and its importance as an energy source of the future, would an audience of elementary students be appropriate? </a:t>
            </a:r>
          </a:p>
          <a:p>
            <a:pPr>
              <a:buFont typeface="Georgia" pitchFamily="18" charset="0"/>
              <a:buNone/>
              <a:defRPr/>
            </a:pPr>
            <a:r>
              <a:rPr lang="en-US" dirty="0" smtClean="0"/>
              <a:t> </a:t>
            </a:r>
          </a:p>
          <a:p>
            <a:pPr>
              <a:defRPr/>
            </a:pPr>
            <a:r>
              <a:rPr lang="en-US" dirty="0" smtClean="0"/>
              <a:t>Instead, the writing should be accessible to an audience of engineers and perhaps to the scientific community in general.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657350"/>
          </a:xfrm>
        </p:spPr>
        <p:txBody>
          <a:bodyPr/>
          <a:lstStyle/>
          <a:p>
            <a:r>
              <a:rPr lang="en-US" b="1" smtClean="0"/>
              <a:t>What is MLA Style?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Georgia" pitchFamily="18" charset="0"/>
              <a:buNone/>
            </a:pPr>
            <a:endParaRPr lang="en-US" smtClean="0"/>
          </a:p>
          <a:p>
            <a:pPr>
              <a:buFont typeface="Georgia" pitchFamily="18" charset="0"/>
              <a:buNone/>
            </a:pPr>
            <a:r>
              <a:rPr lang="en-US" smtClean="0"/>
              <a:t>MLA Style establishes standards of written communication concerning:</a:t>
            </a:r>
          </a:p>
          <a:p>
            <a:r>
              <a:rPr lang="en-US" smtClean="0"/>
              <a:t>formatting and page layout </a:t>
            </a:r>
          </a:p>
          <a:p>
            <a:r>
              <a:rPr lang="en-US" smtClean="0"/>
              <a:t>stylistic technicalities (e.g. abbreviations, footnotes, quotations) </a:t>
            </a:r>
          </a:p>
          <a:p>
            <a:r>
              <a:rPr lang="en-US" smtClean="0"/>
              <a:t>citing sources </a:t>
            </a:r>
          </a:p>
          <a:p>
            <a:r>
              <a:rPr lang="en-US" smtClean="0"/>
              <a:t>and preparing a manuscript for publication in certain disciplines.</a:t>
            </a:r>
          </a:p>
          <a:p>
            <a:endParaRPr lang="en-US" smtClean="0"/>
          </a:p>
        </p:txBody>
      </p:sp>
      <p:pic>
        <p:nvPicPr>
          <p:cNvPr id="23556" name="Picture 2" descr="C:\Documents and Settings\User\Local Settings\Temporary Internet Files\Content.IE5\CD58LIQ8\MPj0407402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838200"/>
            <a:ext cx="2762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733550"/>
          </a:xfrm>
        </p:spPr>
        <p:txBody>
          <a:bodyPr/>
          <a:lstStyle/>
          <a:p>
            <a:r>
              <a:rPr lang="en-US" b="1" smtClean="0"/>
              <a:t>The Research Paper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There will come a time in most students' careers when they are assigned a research paper.</a:t>
            </a:r>
          </a:p>
          <a:p>
            <a:endParaRPr lang="en-US" smtClean="0"/>
          </a:p>
          <a:p>
            <a:r>
              <a:rPr lang="en-US" smtClean="0"/>
              <a:t>Anxiety</a:t>
            </a:r>
          </a:p>
          <a:p>
            <a:r>
              <a:rPr lang="en-US" smtClean="0"/>
              <a:t>Procrastination</a:t>
            </a:r>
          </a:p>
          <a:p>
            <a:r>
              <a:rPr lang="en-US" smtClean="0"/>
              <a:t>Confusion </a:t>
            </a:r>
          </a:p>
          <a:p>
            <a:r>
              <a:rPr lang="en-US" smtClean="0"/>
              <a:t>Unfamiliar </a:t>
            </a:r>
          </a:p>
          <a:p>
            <a:r>
              <a:rPr lang="en-US" smtClean="0"/>
              <a:t>Inexperienced</a:t>
            </a:r>
          </a:p>
          <a:p>
            <a:endParaRPr lang="en-US" smtClean="0"/>
          </a:p>
        </p:txBody>
      </p:sp>
      <p:pic>
        <p:nvPicPr>
          <p:cNvPr id="6148" name="Picture 7" descr="C:\Documents and Settings\User\Local Settings\Temporary Internet Files\Content.IE5\ZXRO5JE5\MPj0399894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29000"/>
            <a:ext cx="39020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885950"/>
          </a:xfrm>
        </p:spPr>
        <p:txBody>
          <a:bodyPr/>
          <a:lstStyle/>
          <a:p>
            <a:r>
              <a:rPr lang="en-US" b="1" smtClean="0"/>
              <a:t>Who Should Use MLA?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7438"/>
          </a:xfrm>
        </p:spPr>
        <p:txBody>
          <a:bodyPr/>
          <a:lstStyle/>
          <a:p>
            <a:endParaRPr lang="en-US" smtClean="0"/>
          </a:p>
          <a:p>
            <a:r>
              <a:rPr lang="en-US" smtClean="0"/>
              <a:t>MLA Style is typically reserved for writers and students preparing manuscripts in various humanities disciplines such as:</a:t>
            </a:r>
          </a:p>
          <a:p>
            <a:pPr lvl="1"/>
            <a:r>
              <a:rPr lang="en-US" smtClean="0"/>
              <a:t>English Studies - Language and Literature </a:t>
            </a:r>
          </a:p>
          <a:p>
            <a:pPr lvl="1"/>
            <a:r>
              <a:rPr lang="en-US" smtClean="0"/>
              <a:t>Foreign Language and Literatures </a:t>
            </a:r>
          </a:p>
          <a:p>
            <a:pPr lvl="1"/>
            <a:r>
              <a:rPr lang="en-US" smtClean="0"/>
              <a:t>Literary Criticism </a:t>
            </a:r>
          </a:p>
          <a:p>
            <a:pPr lvl="1"/>
            <a:r>
              <a:rPr lang="en-US" smtClean="0"/>
              <a:t>Comparative Literature </a:t>
            </a:r>
          </a:p>
          <a:p>
            <a:pPr lvl="1"/>
            <a:r>
              <a:rPr lang="en-US" smtClean="0"/>
              <a:t>Cultural Studies</a:t>
            </a:r>
          </a:p>
          <a:p>
            <a:endParaRPr lang="en-US" smtClean="0"/>
          </a:p>
        </p:txBody>
      </p:sp>
      <p:pic>
        <p:nvPicPr>
          <p:cNvPr id="24580" name="Picture 4" descr="C:\Documents and Settings\User\Local Settings\Temporary Internet Files\Content.IE5\YH1B6YVM\MPj0400354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24400"/>
            <a:ext cx="26828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885950"/>
          </a:xfrm>
        </p:spPr>
        <p:txBody>
          <a:bodyPr/>
          <a:lstStyle/>
          <a:p>
            <a:r>
              <a:rPr lang="en-US" b="1" smtClean="0"/>
              <a:t>Where do I begin? </a:t>
            </a:r>
            <a:br>
              <a:rPr lang="en-US" b="1" smtClean="0"/>
            </a:b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There </a:t>
            </a:r>
            <a:r>
              <a:rPr lang="en-US" dirty="0"/>
              <a:t>is neither template nor shortcut for writing a research paper; 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again</a:t>
            </a:r>
            <a:r>
              <a:rPr lang="en-US" dirty="0"/>
              <a:t>, the process is, amongst other things, one of practice, experience, and organization, and begins with the student properly understanding the assignment at hand. </a:t>
            </a:r>
            <a:endParaRPr lang="en-US" dirty="0" smtClean="0"/>
          </a:p>
          <a:p>
            <a:pPr>
              <a:buFont typeface="Georgia" pitchFamily="18" charset="0"/>
              <a:buNone/>
              <a:defRPr/>
            </a:pPr>
            <a:r>
              <a:rPr lang="en-US" dirty="0"/>
              <a:t> </a:t>
            </a:r>
            <a:endParaRPr lang="en-US" dirty="0" smtClean="0"/>
          </a:p>
          <a:p>
            <a:pPr>
              <a:defRPr/>
            </a:pPr>
            <a:r>
              <a:rPr lang="en-US" dirty="0"/>
              <a:t>As many college students know, the writer may find himself composing three quite different research papers for three quite different courses all at the same time in a single semester. Each of these papers may have varying page lengths, guidelines, and expectations</a:t>
            </a:r>
            <a:r>
              <a:rPr lang="en-US" dirty="0" smtClean="0"/>
              <a:t>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So, learn the correct process NOW!!!  </a:t>
            </a:r>
            <a:endParaRPr lang="en-US" dirty="0"/>
          </a:p>
        </p:txBody>
      </p:sp>
      <p:pic>
        <p:nvPicPr>
          <p:cNvPr id="25604" name="Picture 3" descr="C:\Documents and Settings\User\Local Settings\Temporary Internet Files\Content.IE5\ZXRO5JE5\MCj0424466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0200"/>
            <a:ext cx="19748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Questions every research writer should ask…</a:t>
            </a:r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What is the point of my research?</a:t>
            </a:r>
          </a:p>
          <a:p>
            <a:pPr eaLnBrk="1" hangingPunct="1"/>
            <a:r>
              <a:rPr lang="en-US" smtClean="0"/>
              <a:t>Can I tell the reader anything new or different?</a:t>
            </a:r>
          </a:p>
          <a:p>
            <a:pPr eaLnBrk="1" hangingPunct="1"/>
            <a:r>
              <a:rPr lang="en-US" smtClean="0"/>
              <a:t>Do I have a solution to a problem?</a:t>
            </a:r>
          </a:p>
          <a:p>
            <a:pPr eaLnBrk="1" hangingPunct="1"/>
            <a:r>
              <a:rPr lang="en-US" smtClean="0"/>
              <a:t>What is my theory on the research subject?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4Rs of Research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Recent</a:t>
            </a:r>
          </a:p>
          <a:p>
            <a:pPr eaLnBrk="1" hangingPunct="1"/>
            <a:r>
              <a:rPr lang="en-US" smtClean="0"/>
              <a:t>Reliable </a:t>
            </a:r>
          </a:p>
          <a:p>
            <a:pPr eaLnBrk="1" hangingPunct="1"/>
            <a:r>
              <a:rPr lang="en-US" smtClean="0"/>
              <a:t>Relevant</a:t>
            </a:r>
          </a:p>
          <a:p>
            <a:pPr eaLnBrk="1" hangingPunct="1"/>
            <a:r>
              <a:rPr lang="en-US" smtClean="0"/>
              <a:t>Representative</a:t>
            </a:r>
          </a:p>
          <a:p>
            <a:pPr eaLnBrk="1" hangingPunct="1">
              <a:buFont typeface="Georgia" pitchFamily="18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Taking Notes from Source Material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238"/>
          </a:xfrm>
        </p:spPr>
        <p:txBody>
          <a:bodyPr/>
          <a:lstStyle/>
          <a:p>
            <a:pPr eaLnBrk="1" hangingPunct="1"/>
            <a:r>
              <a:rPr lang="en-US" smtClean="0"/>
              <a:t>After determining you are going to use a source, first prepare a 3x5 source card (see examples);</a:t>
            </a:r>
          </a:p>
          <a:p>
            <a:pPr eaLnBrk="1" hangingPunct="1"/>
            <a:r>
              <a:rPr lang="en-US" smtClean="0"/>
              <a:t>Read and highlight pertinent information;</a:t>
            </a:r>
          </a:p>
          <a:p>
            <a:pPr eaLnBrk="1" hangingPunct="1"/>
            <a:r>
              <a:rPr lang="en-US" smtClean="0"/>
              <a:t>Prepare a notecard by filling in the author’s last name (or 1</a:t>
            </a:r>
            <a:r>
              <a:rPr lang="en-US" baseline="30000" smtClean="0"/>
              <a:t>st</a:t>
            </a:r>
            <a:r>
              <a:rPr lang="en-US" smtClean="0"/>
              <a:t> word in title if there is no author)and page number in the top right corner of the 4x6 card;</a:t>
            </a:r>
          </a:p>
          <a:p>
            <a:pPr eaLnBrk="1" hangingPunct="1"/>
            <a:r>
              <a:rPr lang="en-US" smtClean="0"/>
              <a:t>Write your note on the same 4x6 card; it should be a complete sentence; and, remember, one idea per card only!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3638"/>
          </a:xfrm>
        </p:spPr>
        <p:txBody>
          <a:bodyPr/>
          <a:lstStyle/>
          <a:p>
            <a:pPr eaLnBrk="1" hangingPunct="1"/>
            <a:r>
              <a:rPr lang="en-US" smtClean="0"/>
              <a:t>Then, go back and write one or two words on the top left line of the card to identify its contents at a glance!</a:t>
            </a:r>
          </a:p>
          <a:p>
            <a:pPr eaLnBrk="1" hangingPunct="1"/>
            <a:r>
              <a:rPr lang="en-US" smtClean="0"/>
              <a:t>Continue to takes notes from that source (magazine article, webpage, etc.) until you are finished with relevant information;</a:t>
            </a:r>
          </a:p>
          <a:p>
            <a:pPr eaLnBrk="1" hangingPunct="1"/>
            <a:r>
              <a:rPr lang="en-US" smtClean="0"/>
              <a:t>Next, move on to another source;</a:t>
            </a:r>
          </a:p>
          <a:p>
            <a:pPr eaLnBrk="1" hangingPunct="1"/>
            <a:r>
              <a:rPr lang="en-US" smtClean="0"/>
              <a:t>Continue with the same process…source card first followed by as many notecards as you can take…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Source Card for a Book (3x5)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Author’s/Editor’s  last name, first name</a:t>
            </a:r>
          </a:p>
          <a:p>
            <a:pPr eaLnBrk="1" hangingPunct="1"/>
            <a:r>
              <a:rPr lang="en-US" i="1" smtClean="0"/>
              <a:t>Title of Book (italicized)</a:t>
            </a:r>
          </a:p>
          <a:p>
            <a:pPr eaLnBrk="1" hangingPunct="1"/>
            <a:r>
              <a:rPr lang="en-US" smtClean="0"/>
              <a:t>Publisher</a:t>
            </a:r>
          </a:p>
          <a:p>
            <a:pPr eaLnBrk="1" hangingPunct="1"/>
            <a:r>
              <a:rPr lang="en-US" smtClean="0"/>
              <a:t>Date of publication</a:t>
            </a:r>
          </a:p>
          <a:p>
            <a:pPr eaLnBrk="1" hangingPunct="1"/>
            <a:r>
              <a:rPr lang="en-US" smtClean="0"/>
              <a:t>Place of publication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Source Card for a Periodical--magazine, scholarly journal, newspaper (3x5)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678238"/>
          </a:xfrm>
        </p:spPr>
        <p:txBody>
          <a:bodyPr/>
          <a:lstStyle/>
          <a:p>
            <a:pPr eaLnBrk="1" hangingPunct="1"/>
            <a:r>
              <a:rPr lang="en-US" smtClean="0"/>
              <a:t>Author’s last name, first name</a:t>
            </a:r>
          </a:p>
          <a:p>
            <a:pPr eaLnBrk="1" hangingPunct="1"/>
            <a:r>
              <a:rPr lang="en-US" smtClean="0"/>
              <a:t>“Title of article”</a:t>
            </a:r>
          </a:p>
          <a:p>
            <a:pPr eaLnBrk="1" hangingPunct="1"/>
            <a:r>
              <a:rPr lang="en-US" i="1" smtClean="0"/>
              <a:t>Title of Periodical (italicized)</a:t>
            </a:r>
          </a:p>
          <a:p>
            <a:pPr eaLnBrk="1" hangingPunct="1"/>
            <a:r>
              <a:rPr lang="en-US" smtClean="0"/>
              <a:t>Volume (if given)</a:t>
            </a:r>
          </a:p>
          <a:p>
            <a:pPr eaLnBrk="1" hangingPunct="1"/>
            <a:r>
              <a:rPr lang="en-US" smtClean="0"/>
              <a:t>Date</a:t>
            </a:r>
          </a:p>
          <a:p>
            <a:pPr eaLnBrk="1" hangingPunct="1"/>
            <a:r>
              <a:rPr lang="en-US" smtClean="0"/>
              <a:t>Exact pages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Source Card for a Website (3x5)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Author’s last name, first name (if given)</a:t>
            </a:r>
          </a:p>
          <a:p>
            <a:pPr eaLnBrk="1" hangingPunct="1"/>
            <a:r>
              <a:rPr lang="en-US" smtClean="0"/>
              <a:t>“Title of Document”</a:t>
            </a:r>
          </a:p>
          <a:p>
            <a:pPr eaLnBrk="1" hangingPunct="1"/>
            <a:r>
              <a:rPr lang="en-US" i="1" smtClean="0"/>
              <a:t>Title of Webpage (italicized)</a:t>
            </a:r>
          </a:p>
          <a:p>
            <a:pPr eaLnBrk="1" hangingPunct="1"/>
            <a:r>
              <a:rPr lang="en-US" smtClean="0"/>
              <a:t>Organization/affiliation (if given)</a:t>
            </a:r>
          </a:p>
          <a:p>
            <a:pPr eaLnBrk="1" hangingPunct="1"/>
            <a:r>
              <a:rPr lang="en-US" smtClean="0"/>
              <a:t>Date of last update or any other version numbers</a:t>
            </a:r>
          </a:p>
          <a:p>
            <a:pPr eaLnBrk="1" hangingPunct="1"/>
            <a:r>
              <a:rPr lang="en-US" smtClean="0"/>
              <a:t>Date of visit</a:t>
            </a:r>
          </a:p>
          <a:p>
            <a:pPr eaLnBrk="1" hangingPunct="1"/>
            <a:r>
              <a:rPr lang="en-US" smtClean="0"/>
              <a:t>Medium (Web)</a:t>
            </a:r>
          </a:p>
          <a:p>
            <a:pPr eaLnBrk="1" hangingPunct="1"/>
            <a:r>
              <a:rPr lang="en-US" smtClean="0"/>
              <a:t>URL (for personal use to go back to page)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Notecard Format (4x6)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en-US" smtClean="0"/>
              <a:t>Slug (1 or 2 words)		Author’s Last Pg. #</a:t>
            </a:r>
          </a:p>
          <a:p>
            <a:pPr eaLnBrk="1" hangingPunct="1">
              <a:buFont typeface="Georgia" pitchFamily="18" charset="0"/>
              <a:buNone/>
            </a:pPr>
            <a:endParaRPr lang="en-US" smtClean="0"/>
          </a:p>
          <a:p>
            <a:pPr eaLnBrk="1" hangingPunct="1">
              <a:buFont typeface="Georgia" pitchFamily="18" charset="0"/>
              <a:buNone/>
            </a:pPr>
            <a:endParaRPr lang="en-US" smtClean="0"/>
          </a:p>
          <a:p>
            <a:pPr algn="ctr" eaLnBrk="1" hangingPunct="1">
              <a:buFont typeface="Georgia" pitchFamily="18" charset="0"/>
              <a:buNone/>
            </a:pPr>
            <a:r>
              <a:rPr lang="en-US" smtClean="0"/>
              <a:t>Complete Note in Sentence Form</a:t>
            </a:r>
          </a:p>
          <a:p>
            <a:pPr algn="ctr" eaLnBrk="1" hangingPunct="1">
              <a:buFont typeface="Georgia" pitchFamily="18" charset="0"/>
              <a:buNone/>
            </a:pPr>
            <a:r>
              <a:rPr lang="en-US" smtClean="0"/>
              <a:t>(1 idea per card to make it easier for you to organize into paragraphs for your paper)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26038"/>
          </a:xfrm>
        </p:spPr>
        <p:txBody>
          <a:bodyPr/>
          <a:lstStyle/>
          <a:p>
            <a:r>
              <a:rPr lang="en-US" smtClean="0"/>
              <a:t>Never fear—inexperience and unfamiliarity are situations you can change through practice! </a:t>
            </a:r>
          </a:p>
          <a:p>
            <a:endParaRPr lang="en-US" smtClean="0"/>
          </a:p>
          <a:p>
            <a:r>
              <a:rPr lang="en-US" smtClean="0"/>
              <a:t>Writing a research paper is an essential aspect of academics, and should not be avoided on account of one's anxiety. </a:t>
            </a:r>
          </a:p>
          <a:p>
            <a:pPr>
              <a:buFont typeface="Georgia" pitchFamily="18" charset="0"/>
              <a:buNone/>
            </a:pPr>
            <a:r>
              <a:rPr lang="en-US" smtClean="0"/>
              <a:t> </a:t>
            </a:r>
          </a:p>
          <a:p>
            <a:endParaRPr lang="en-US" smtClean="0"/>
          </a:p>
        </p:txBody>
      </p:sp>
      <p:pic>
        <p:nvPicPr>
          <p:cNvPr id="7172" name="Picture 4" descr="C:\Documents and Settings\User\Local Settings\Temporary Internet Files\Content.IE5\YH1B6YVM\MPj0409047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648200"/>
            <a:ext cx="3657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Notecards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Summary (brief overview of material)</a:t>
            </a:r>
          </a:p>
          <a:p>
            <a:pPr eaLnBrk="1" hangingPunct="1"/>
            <a:r>
              <a:rPr lang="en-US" smtClean="0"/>
              <a:t>Paraphrase (restati ng in own words and writing style)</a:t>
            </a:r>
          </a:p>
          <a:p>
            <a:pPr eaLnBrk="1" hangingPunct="1"/>
            <a:r>
              <a:rPr lang="en-US" smtClean="0"/>
              <a:t>Direct quote (exact words of source in quotes; use sparingly!)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Things to remember about </a:t>
            </a:r>
            <a:r>
              <a:rPr lang="en-US" dirty="0" err="1" smtClean="0"/>
              <a:t>notetaking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These notecards turn into you paper—do them right the first time and typing up your research will be a breeze!</a:t>
            </a:r>
          </a:p>
          <a:p>
            <a:pPr eaLnBrk="1" hangingPunct="1"/>
            <a:r>
              <a:rPr lang="en-US" smtClean="0"/>
              <a:t>The source cards become your bibliography (or in MLA style, your Works Cited); do not leave any section blank when preparing them!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/>
              <a:t>Major Issues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238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Now that you have determined your research topic, you now have to think about what aspects of the topic you plan to cover in your paper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On a blank 3x5 card, write your research topic on the top line and the potential subdivisions of your paper below it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Be as specific as you can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The number of subdivisions you plan to cover depends upon the topic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The order of the subdivisions is up to you and can change as you complete your </a:t>
            </a:r>
            <a:r>
              <a:rPr lang="en-US" dirty="0" err="1" smtClean="0"/>
              <a:t>notetaking</a:t>
            </a:r>
            <a:r>
              <a:rPr lang="en-US" dirty="0" smtClean="0"/>
              <a:t> (and you have a better idea of what will be included)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Thesis Statement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238"/>
          </a:xfrm>
        </p:spPr>
        <p:txBody>
          <a:bodyPr/>
          <a:lstStyle/>
          <a:p>
            <a:pPr eaLnBrk="1" hangingPunct="1"/>
            <a:r>
              <a:rPr lang="en-US" smtClean="0"/>
              <a:t>One statement that specifies the point of the research </a:t>
            </a:r>
          </a:p>
          <a:p>
            <a:pPr eaLnBrk="1" hangingPunct="1"/>
            <a:r>
              <a:rPr lang="en-US" smtClean="0"/>
              <a:t>It expresses what you plan to do with your research topic</a:t>
            </a:r>
          </a:p>
          <a:p>
            <a:pPr eaLnBrk="1" hangingPunct="1"/>
            <a:r>
              <a:rPr lang="en-US" smtClean="0"/>
              <a:t>It is the statement of the aim, the goal, and the main idea of your paper </a:t>
            </a:r>
          </a:p>
          <a:p>
            <a:pPr eaLnBrk="1" hangingPunct="1"/>
            <a:r>
              <a:rPr lang="en-US" smtClean="0"/>
              <a:t>It controls and focuses the paper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78438"/>
          </a:xfrm>
        </p:spPr>
        <p:txBody>
          <a:bodyPr/>
          <a:lstStyle/>
          <a:p>
            <a:pPr eaLnBrk="1" hangingPunct="1"/>
            <a:r>
              <a:rPr lang="en-US" smtClean="0"/>
              <a:t>It is closely related to the organizational pattern of your paper</a:t>
            </a:r>
          </a:p>
          <a:p>
            <a:pPr eaLnBrk="1" hangingPunct="1"/>
            <a:r>
              <a:rPr lang="en-US" smtClean="0"/>
              <a:t>It can be developed by using sources expert sources of information</a:t>
            </a:r>
          </a:p>
          <a:p>
            <a:pPr eaLnBrk="1" hangingPunct="1"/>
            <a:r>
              <a:rPr lang="en-US" smtClean="0"/>
              <a:t>It conforms to notecard evidence and title</a:t>
            </a:r>
          </a:p>
          <a:p>
            <a:pPr eaLnBrk="1" hangingPunct="1"/>
            <a:r>
              <a:rPr lang="en-US" smtClean="0"/>
              <a:t>It IS NOT a question</a:t>
            </a:r>
          </a:p>
          <a:p>
            <a:pPr eaLnBrk="1" hangingPunct="1"/>
            <a:r>
              <a:rPr lang="en-US" smtClean="0"/>
              <a:t>It DOES NOT begin with “I am going to tell you…explain…”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324600"/>
          </a:xfrm>
        </p:spPr>
        <p:txBody>
          <a:bodyPr/>
          <a:lstStyle/>
          <a:p>
            <a:endParaRPr lang="en-US" smtClean="0"/>
          </a:p>
          <a:p>
            <a:r>
              <a:rPr lang="en-US" smtClean="0"/>
              <a:t>There are few individuals for whom this process comes naturally! </a:t>
            </a:r>
          </a:p>
          <a:p>
            <a:pPr>
              <a:buFont typeface="Georgia" pitchFamily="18" charset="0"/>
              <a:buNone/>
            </a:pPr>
            <a:endParaRPr lang="en-US" smtClean="0"/>
          </a:p>
          <a:p>
            <a:r>
              <a:rPr lang="en-US" smtClean="0"/>
              <a:t>Even the most seasoned academic veterans have had to learn how to write a research paper at some point in their careers! </a:t>
            </a:r>
          </a:p>
          <a:p>
            <a:pPr>
              <a:buFont typeface="Georgia" pitchFamily="18" charset="0"/>
              <a:buNone/>
            </a:pPr>
            <a:endParaRPr lang="en-US" smtClean="0"/>
          </a:p>
          <a:p>
            <a:r>
              <a:rPr lang="en-US" smtClean="0"/>
              <a:t>Diligence</a:t>
            </a:r>
          </a:p>
          <a:p>
            <a:r>
              <a:rPr lang="en-US" smtClean="0"/>
              <a:t>Organization</a:t>
            </a:r>
          </a:p>
          <a:p>
            <a:r>
              <a:rPr lang="en-US" smtClean="0"/>
              <a:t>Practice</a:t>
            </a:r>
          </a:p>
          <a:p>
            <a:r>
              <a:rPr lang="en-US" smtClean="0"/>
              <a:t>Willingness to learn (and to make mistakes!)</a:t>
            </a:r>
          </a:p>
          <a:p>
            <a:r>
              <a:rPr lang="en-US" smtClean="0"/>
              <a:t>Patience</a:t>
            </a:r>
          </a:p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305800" cy="1600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Research:  What It Is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>
            <a:normAutofit fontScale="85000" lnSpcReduction="20000"/>
          </a:bodyPr>
          <a:lstStyle/>
          <a:p>
            <a:pPr>
              <a:buFont typeface="Georgia" pitchFamily="18" charset="0"/>
              <a:buNone/>
              <a:defRPr/>
            </a:pPr>
            <a:endParaRPr lang="en-US" dirty="0" smtClean="0"/>
          </a:p>
          <a:p>
            <a:pPr>
              <a:buFont typeface="Georgia" pitchFamily="18" charset="0"/>
              <a:buNone/>
              <a:defRPr/>
            </a:pPr>
            <a:r>
              <a:rPr lang="en-US" dirty="0" smtClean="0"/>
              <a:t>A </a:t>
            </a:r>
            <a:r>
              <a:rPr lang="en-US" dirty="0"/>
              <a:t>research paper is</a:t>
            </a:r>
            <a:r>
              <a:rPr lang="en-US" dirty="0" smtClean="0"/>
              <a:t>...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 detailed exploration/explanation of a particular topic based on a variety of expert sources;   </a:t>
            </a: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dirty="0"/>
              <a:t>culmination and final product of an involved process of research, critical thinking, source evaluation, organization, and </a:t>
            </a:r>
            <a:r>
              <a:rPr lang="en-US" dirty="0" smtClean="0"/>
              <a:t>composition;</a:t>
            </a:r>
            <a:endParaRPr lang="en-US" dirty="0"/>
          </a:p>
          <a:p>
            <a:pPr>
              <a:buFont typeface="Georgia" pitchFamily="18" charset="0"/>
              <a:buNone/>
              <a:defRPr/>
            </a:pPr>
            <a:r>
              <a:rPr lang="en-US" dirty="0"/>
              <a:t> </a:t>
            </a:r>
          </a:p>
          <a:p>
            <a:pPr>
              <a:buFont typeface="Georgia" pitchFamily="18" charset="0"/>
              <a:buNone/>
              <a:defRPr/>
            </a:pPr>
            <a:r>
              <a:rPr lang="en-US" dirty="0" smtClean="0"/>
              <a:t> </a:t>
            </a:r>
            <a:endParaRPr lang="en-US" dirty="0"/>
          </a:p>
          <a:p>
            <a:pPr>
              <a:buFont typeface="Georgia" pitchFamily="18" charset="0"/>
              <a:buNone/>
              <a:defRPr/>
            </a:pPr>
            <a:endParaRPr lang="en-US" dirty="0"/>
          </a:p>
        </p:txBody>
      </p:sp>
      <p:pic>
        <p:nvPicPr>
          <p:cNvPr id="9220" name="Picture 2" descr="C:\Documents and Settings\User\Local Settings\Temporary Internet Files\Content.IE5\ZXRO5JE5\MPj0402269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838200"/>
            <a:ext cx="16319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238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Primary and secondary sources are the heart of a research paper, and provide its nourishment; without the support of and interaction with these sources, the research paper would morph into a different genre of writing (e.g., an encyclopedic article). </a:t>
            </a:r>
          </a:p>
          <a:p>
            <a:pPr>
              <a:buFont typeface="Georgia" pitchFamily="18" charset="0"/>
              <a:buNone/>
              <a:defRPr/>
            </a:pPr>
            <a:r>
              <a:rPr lang="en-US" dirty="0" smtClean="0"/>
              <a:t>   </a:t>
            </a:r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dirty="0"/>
              <a:t>research paper serves not only to </a:t>
            </a:r>
            <a:r>
              <a:rPr lang="en-US" dirty="0" smtClean="0"/>
              <a:t>further the </a:t>
            </a:r>
            <a:r>
              <a:rPr lang="en-US" dirty="0"/>
              <a:t>field in which it is written, but also to provide the student with an exceptional opportunity to increase </a:t>
            </a:r>
            <a:r>
              <a:rPr lang="en-US" dirty="0" smtClean="0"/>
              <a:t>his or her </a:t>
            </a:r>
            <a:r>
              <a:rPr lang="en-US" dirty="0"/>
              <a:t>knowledge in that field. It is also possible to identify a research paper by what it is not.</a:t>
            </a:r>
          </a:p>
          <a:p>
            <a:pPr>
              <a:buFont typeface="Georgia" pitchFamily="18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81000" y="704850"/>
            <a:ext cx="8305800" cy="1504950"/>
          </a:xfrm>
        </p:spPr>
        <p:txBody>
          <a:bodyPr/>
          <a:lstStyle/>
          <a:p>
            <a:r>
              <a:rPr lang="en-US" b="1" smtClean="0"/>
              <a:t>Research: What it is not.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92500" lnSpcReduction="10000"/>
          </a:bodyPr>
          <a:lstStyle/>
          <a:p>
            <a:pPr>
              <a:buFont typeface="Georgia" pitchFamily="18" charset="0"/>
              <a:buNone/>
              <a:defRPr/>
            </a:pPr>
            <a:endParaRPr lang="en-US" dirty="0" smtClean="0"/>
          </a:p>
          <a:p>
            <a:pPr>
              <a:buFont typeface="Georgia" pitchFamily="18" charset="0"/>
              <a:buNone/>
              <a:defRPr/>
            </a:pPr>
            <a:endParaRPr lang="en-US" dirty="0" smtClean="0"/>
          </a:p>
          <a:p>
            <a:pPr>
              <a:buFont typeface="Georgia" pitchFamily="18" charset="0"/>
              <a:buNone/>
              <a:defRPr/>
            </a:pPr>
            <a:endParaRPr lang="en-US" dirty="0" smtClean="0"/>
          </a:p>
          <a:p>
            <a:pPr>
              <a:buFont typeface="Georgia" pitchFamily="18" charset="0"/>
              <a:buNone/>
              <a:defRPr/>
            </a:pPr>
            <a:r>
              <a:rPr lang="en-US" dirty="0" smtClean="0"/>
              <a:t>A </a:t>
            </a:r>
            <a:r>
              <a:rPr lang="en-US" dirty="0"/>
              <a:t>research paper is not...</a:t>
            </a:r>
          </a:p>
          <a:p>
            <a:pPr>
              <a:defRPr/>
            </a:pPr>
            <a:r>
              <a:rPr lang="en-US" dirty="0"/>
              <a:t>simply an informed summary of a topic by means of primary and secondary sources. It is neither a book report nor an opinion piece nor an expository essay consisting solely of one's interpretation of a text nor an overview of a particular topic. </a:t>
            </a:r>
            <a:endParaRPr lang="en-US" dirty="0" smtClean="0"/>
          </a:p>
          <a:p>
            <a:pPr>
              <a:buFont typeface="Georgia" pitchFamily="18" charset="0"/>
              <a:buNone/>
              <a:defRPr/>
            </a:pPr>
            <a:r>
              <a:rPr lang="en-US" dirty="0"/>
              <a:t> </a:t>
            </a:r>
          </a:p>
          <a:p>
            <a:pPr>
              <a:defRPr/>
            </a:pPr>
            <a:r>
              <a:rPr lang="en-US" dirty="0"/>
              <a:t>Instead, it is a genre that requires one to spend time investigating and evaluating sources with the intent to offer interpretations of the texts, and not unconscious regurgitations of those sources. </a:t>
            </a:r>
          </a:p>
          <a:p>
            <a:pPr>
              <a:buFont typeface="Georgia" pitchFamily="18" charset="0"/>
              <a:buNone/>
              <a:defRPr/>
            </a:pPr>
            <a:r>
              <a:rPr lang="en-US" dirty="0"/>
              <a:t> 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1268" name="Picture 2" descr="C:\Documents and Settings\User\Local Settings\Temporary Internet Files\Content.IE5\MLN2O6NY\MPj0401956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838200"/>
            <a:ext cx="23145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4638"/>
          </a:xfrm>
        </p:spPr>
        <p:txBody>
          <a:bodyPr/>
          <a:lstStyle/>
          <a:p>
            <a:r>
              <a:rPr lang="en-US" smtClean="0"/>
              <a:t>The goal of a research paper is not to inform the reader what others have to say about a topic, but to draw on what others have to say about a topic and engage the sources in order to thoughtfully offer a unique perspective on the issue at hand. This is accomplished through two major types of research papers.</a:t>
            </a:r>
          </a:p>
          <a:p>
            <a:pPr>
              <a:buFont typeface="Georgia" pitchFamily="18" charset="0"/>
              <a:buNone/>
            </a:pPr>
            <a:endParaRPr lang="en-US" smtClean="0"/>
          </a:p>
        </p:txBody>
      </p:sp>
      <p:pic>
        <p:nvPicPr>
          <p:cNvPr id="12292" name="Picture 6" descr="C:\Documents and Settings\User\Local Settings\Temporary Internet Files\Content.IE5\YH1B6YVM\MCj0238267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648200"/>
            <a:ext cx="4484688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8859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Two Major Types of Research Papers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64038"/>
          </a:xfrm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Argumentative</a:t>
            </a:r>
          </a:p>
          <a:p>
            <a:r>
              <a:rPr lang="en-US" smtClean="0"/>
              <a:t>Analytical</a:t>
            </a:r>
          </a:p>
        </p:txBody>
      </p:sp>
      <p:pic>
        <p:nvPicPr>
          <p:cNvPr id="13316" name="Picture 3" descr="C:\Documents and Settings\User\Local Settings\Temporary Internet Files\Content.IE5\CD58LIQ8\MPj0399552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76600"/>
            <a:ext cx="3724275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85</TotalTime>
  <Words>1623</Words>
  <Application>Microsoft Office PowerPoint</Application>
  <PresentationFormat>On-screen Show (4:3)</PresentationFormat>
  <Paragraphs>206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Trebuchet MS</vt:lpstr>
      <vt:lpstr>Georgia</vt:lpstr>
      <vt:lpstr>Wingdings 2</vt:lpstr>
      <vt:lpstr>Calibri</vt:lpstr>
      <vt:lpstr>Urban</vt:lpstr>
      <vt:lpstr>The Research Paper</vt:lpstr>
      <vt:lpstr>The Research Paper </vt:lpstr>
      <vt:lpstr>PowerPoint Presentation</vt:lpstr>
      <vt:lpstr>PowerPoint Presentation</vt:lpstr>
      <vt:lpstr>           Research:  What It Is </vt:lpstr>
      <vt:lpstr>PowerPoint Presentation</vt:lpstr>
      <vt:lpstr>Research: What it is not. </vt:lpstr>
      <vt:lpstr>PowerPoint Presentation</vt:lpstr>
      <vt:lpstr>   Two Major Types of Research Papers</vt:lpstr>
      <vt:lpstr>         Argumentative research paper: </vt:lpstr>
      <vt:lpstr>Analytical Research Paper</vt:lpstr>
      <vt:lpstr>Organizational Patterns in Research</vt:lpstr>
      <vt:lpstr>Choosing a Topic </vt:lpstr>
      <vt:lpstr>PowerPoint Presentation</vt:lpstr>
      <vt:lpstr>Brainstorming/Prewriting</vt:lpstr>
      <vt:lpstr>PowerPoint Presentation</vt:lpstr>
      <vt:lpstr>Identifying an Audience  </vt:lpstr>
      <vt:lpstr>PowerPoint Presentation</vt:lpstr>
      <vt:lpstr>What is MLA Style? </vt:lpstr>
      <vt:lpstr>Who Should Use MLA? </vt:lpstr>
      <vt:lpstr>Where do I begin?  </vt:lpstr>
      <vt:lpstr>Questions every research writer should ask…</vt:lpstr>
      <vt:lpstr>4Rs of Research</vt:lpstr>
      <vt:lpstr>Taking Notes from Source Material</vt:lpstr>
      <vt:lpstr>PowerPoint Presentation</vt:lpstr>
      <vt:lpstr>Source Card for a Book (3x5)</vt:lpstr>
      <vt:lpstr>Source Card for a Periodical--magazine, scholarly journal, newspaper (3x5)</vt:lpstr>
      <vt:lpstr>Source Card for a Website (3x5)</vt:lpstr>
      <vt:lpstr>Notecard Format (4x6)</vt:lpstr>
      <vt:lpstr>Types of Notecards</vt:lpstr>
      <vt:lpstr>Things to remember about notetaking:</vt:lpstr>
      <vt:lpstr>Major Issues List</vt:lpstr>
      <vt:lpstr>Thesis Statement</vt:lpstr>
      <vt:lpstr>PowerPoint Presentation</vt:lpstr>
    </vt:vector>
  </TitlesOfParts>
  <Company>Hazleton Area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Research Paper</dc:title>
  <dc:creator>Hazleton Area School District</dc:creator>
  <cp:lastModifiedBy>User</cp:lastModifiedBy>
  <cp:revision>10</cp:revision>
  <dcterms:created xsi:type="dcterms:W3CDTF">2009-04-16T13:41:02Z</dcterms:created>
  <dcterms:modified xsi:type="dcterms:W3CDTF">2012-12-13T15:45:46Z</dcterms:modified>
</cp:coreProperties>
</file>